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65" r:id="rId2"/>
    <p:sldId id="275" r:id="rId3"/>
    <p:sldId id="284" r:id="rId4"/>
    <p:sldId id="286" r:id="rId5"/>
    <p:sldId id="267" r:id="rId6"/>
    <p:sldId id="268" r:id="rId7"/>
    <p:sldId id="269" r:id="rId8"/>
    <p:sldId id="270" r:id="rId9"/>
    <p:sldId id="288" r:id="rId10"/>
    <p:sldId id="262" r:id="rId11"/>
    <p:sldId id="263" r:id="rId12"/>
    <p:sldId id="289" r:id="rId13"/>
    <p:sldId id="287" r:id="rId14"/>
    <p:sldId id="272" r:id="rId15"/>
    <p:sldId id="273" r:id="rId16"/>
    <p:sldId id="274" r:id="rId17"/>
    <p:sldId id="291" r:id="rId18"/>
    <p:sldId id="290" r:id="rId19"/>
    <p:sldId id="277" r:id="rId20"/>
    <p:sldId id="278" r:id="rId21"/>
    <p:sldId id="279" r:id="rId22"/>
    <p:sldId id="280" r:id="rId23"/>
    <p:sldId id="281" r:id="rId24"/>
    <p:sldId id="283" r:id="rId25"/>
    <p:sldId id="292" r:id="rId26"/>
    <p:sldId id="293"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A98"/>
    <a:srgbClr val="FEC51D"/>
    <a:srgbClr val="65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1" autoAdjust="0"/>
    <p:restoredTop sz="94694"/>
  </p:normalViewPr>
  <p:slideViewPr>
    <p:cSldViewPr snapToGrid="0" snapToObjects="1">
      <p:cViewPr varScale="1">
        <p:scale>
          <a:sx n="165" d="100"/>
          <a:sy n="165" d="100"/>
        </p:scale>
        <p:origin x="208" y="4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5F839-4AEB-4152-9A92-26F7CD2AA57C}" type="datetimeFigureOut">
              <a:rPr lang="en-US" smtClean="0"/>
              <a:t>3/31/23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5E567-6481-4385-8786-9B77B5C08A02}" type="slidenum">
              <a:rPr lang="en-US" smtClean="0"/>
              <a:t>‹#›</a:t>
            </a:fld>
            <a:endParaRPr lang="en-US" dirty="0"/>
          </a:p>
        </p:txBody>
      </p:sp>
    </p:spTree>
    <p:extLst>
      <p:ext uri="{BB962C8B-B14F-4D97-AF65-F5344CB8AC3E}">
        <p14:creationId xmlns:p14="http://schemas.microsoft.com/office/powerpoint/2010/main" val="64057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60F0-3B82-42BA-B589-CF135C0EDC19}"/>
              </a:ext>
            </a:extLst>
          </p:cNvPr>
          <p:cNvSpPr>
            <a:spLocks noGrp="1"/>
          </p:cNvSpPr>
          <p:nvPr>
            <p:ph type="title" hasCustomPrompt="1"/>
          </p:nvPr>
        </p:nvSpPr>
        <p:spPr>
          <a:xfrm>
            <a:off x="344634" y="1156855"/>
            <a:ext cx="4324348" cy="1870363"/>
          </a:xfrm>
          <a:prstGeom prst="rect">
            <a:avLst/>
          </a:prstGeom>
        </p:spPr>
        <p:txBody>
          <a:bodyPr anchor="b"/>
          <a:lstStyle>
            <a:lvl1pPr algn="l">
              <a:defRPr sz="4400" b="1">
                <a:solidFill>
                  <a:schemeClr val="bg2">
                    <a:lumMod val="25000"/>
                  </a:schemeClr>
                </a:solidFill>
              </a:defRPr>
            </a:lvl1pPr>
          </a:lstStyle>
          <a:p>
            <a:r>
              <a:rPr lang="en-US" dirty="0"/>
              <a:t>Click to add text</a:t>
            </a:r>
          </a:p>
        </p:txBody>
      </p:sp>
      <p:sp>
        <p:nvSpPr>
          <p:cNvPr id="11" name="Text Placeholder 10">
            <a:extLst>
              <a:ext uri="{FF2B5EF4-FFF2-40B4-BE49-F238E27FC236}">
                <a16:creationId xmlns:a16="http://schemas.microsoft.com/office/drawing/2014/main" id="{FCF0DF4D-9F40-4EAF-BF6B-8B6EE903E78D}"/>
              </a:ext>
            </a:extLst>
          </p:cNvPr>
          <p:cNvSpPr>
            <a:spLocks noGrp="1"/>
          </p:cNvSpPr>
          <p:nvPr>
            <p:ph type="body" sz="quarter" idx="11"/>
          </p:nvPr>
        </p:nvSpPr>
        <p:spPr>
          <a:xfrm>
            <a:off x="344635" y="3130983"/>
            <a:ext cx="3479220" cy="679450"/>
          </a:xfrm>
          <a:prstGeom prst="rect">
            <a:avLst/>
          </a:prstGeom>
        </p:spPr>
        <p:txBody>
          <a:bodyPr/>
          <a:lstStyle>
            <a:lvl1pPr marL="0" indent="0" algn="l">
              <a:buNone/>
              <a:defRPr>
                <a:solidFill>
                  <a:schemeClr val="bg2">
                    <a:lumMod val="25000"/>
                  </a:schemeClr>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7403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Bo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02728-7624-466E-ACED-98E59EEFFCAC}"/>
              </a:ext>
            </a:extLst>
          </p:cNvPr>
          <p:cNvSpPr>
            <a:spLocks noGrp="1"/>
          </p:cNvSpPr>
          <p:nvPr>
            <p:ph type="title" hasCustomPrompt="1"/>
          </p:nvPr>
        </p:nvSpPr>
        <p:spPr>
          <a:xfrm>
            <a:off x="628650" y="1080654"/>
            <a:ext cx="7886700" cy="540653"/>
          </a:xfrm>
          <a:prstGeom prst="rect">
            <a:avLst/>
          </a:prstGeom>
        </p:spPr>
        <p:txBody>
          <a:bodyPr/>
          <a:lstStyle>
            <a:lvl1pPr>
              <a:defRPr>
                <a:solidFill>
                  <a:schemeClr val="bg2">
                    <a:lumMod val="25000"/>
                  </a:schemeClr>
                </a:solidFill>
              </a:defRPr>
            </a:lvl1pPr>
          </a:lstStyle>
          <a:p>
            <a:r>
              <a:rPr lang="en-US" dirty="0"/>
              <a:t>Click to add text</a:t>
            </a:r>
          </a:p>
        </p:txBody>
      </p:sp>
      <p:sp>
        <p:nvSpPr>
          <p:cNvPr id="8" name="Content Placeholder 7">
            <a:extLst>
              <a:ext uri="{FF2B5EF4-FFF2-40B4-BE49-F238E27FC236}">
                <a16:creationId xmlns:a16="http://schemas.microsoft.com/office/drawing/2014/main" id="{60B5AA76-7C9A-462D-8CA3-178CA16824F7}"/>
              </a:ext>
            </a:extLst>
          </p:cNvPr>
          <p:cNvSpPr>
            <a:spLocks noGrp="1"/>
          </p:cNvSpPr>
          <p:nvPr>
            <p:ph sz="quarter" idx="10" hasCustomPrompt="1"/>
          </p:nvPr>
        </p:nvSpPr>
        <p:spPr>
          <a:xfrm>
            <a:off x="628650" y="1779588"/>
            <a:ext cx="7886700" cy="2473325"/>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6926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Box Content">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id="{299888B8-FB10-406E-B7E1-7CB8E7F880B0}"/>
              </a:ext>
            </a:extLst>
          </p:cNvPr>
          <p:cNvSpPr>
            <a:spLocks noGrp="1"/>
          </p:cNvSpPr>
          <p:nvPr>
            <p:ph sz="quarter" idx="11" hasCustomPrompt="1"/>
          </p:nvPr>
        </p:nvSpPr>
        <p:spPr>
          <a:xfrm>
            <a:off x="628650" y="1163782"/>
            <a:ext cx="7886700" cy="3089131"/>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23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820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45F9F-C308-4CCA-8E9C-E7AABC7EA501}"/>
              </a:ext>
            </a:extLst>
          </p:cNvPr>
          <p:cNvPicPr>
            <a:picLocks noChangeAspect="1"/>
          </p:cNvPicPr>
          <p:nvPr userDrawn="1"/>
        </p:nvPicPr>
        <p:blipFill>
          <a:blip r:embed="rId6"/>
          <a:srcRect/>
          <a:stretch/>
        </p:blipFill>
        <p:spPr>
          <a:xfrm>
            <a:off x="0" y="0"/>
            <a:ext cx="9144000" cy="5143500"/>
          </a:xfrm>
          <a:prstGeom prst="rect">
            <a:avLst/>
          </a:prstGeom>
        </p:spPr>
      </p:pic>
    </p:spTree>
    <p:extLst>
      <p:ext uri="{BB962C8B-B14F-4D97-AF65-F5344CB8AC3E}">
        <p14:creationId xmlns:p14="http://schemas.microsoft.com/office/powerpoint/2010/main" val="2028186460"/>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1"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Gotham Medium" panose="02000604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15A98"/>
          </a:solidFill>
          <a:latin typeface="Gotham Light"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15A98"/>
          </a:solidFill>
          <a:latin typeface="Gotham Light"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15A98"/>
          </a:solidFill>
          <a:latin typeface="Gotham Light"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15A98"/>
          </a:solidFill>
          <a:latin typeface="Gotham Light"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076B-3ADE-473F-9C14-CE8844864083}"/>
              </a:ext>
            </a:extLst>
          </p:cNvPr>
          <p:cNvSpPr>
            <a:spLocks noGrp="1"/>
          </p:cNvSpPr>
          <p:nvPr>
            <p:ph type="title"/>
          </p:nvPr>
        </p:nvSpPr>
        <p:spPr/>
        <p:txBody>
          <a:bodyPr/>
          <a:lstStyle/>
          <a:p>
            <a:r>
              <a:rPr lang="en-US" dirty="0"/>
              <a:t>A (Cis) Man’s Place Is in This Session</a:t>
            </a:r>
          </a:p>
        </p:txBody>
      </p:sp>
      <p:sp>
        <p:nvSpPr>
          <p:cNvPr id="4" name="Text Placeholder 3">
            <a:extLst>
              <a:ext uri="{FF2B5EF4-FFF2-40B4-BE49-F238E27FC236}">
                <a16:creationId xmlns:a16="http://schemas.microsoft.com/office/drawing/2014/main" id="{298FC6D4-DD31-4660-BB4D-3991DCD7DC53}"/>
              </a:ext>
            </a:extLst>
          </p:cNvPr>
          <p:cNvSpPr>
            <a:spLocks noGrp="1"/>
          </p:cNvSpPr>
          <p:nvPr>
            <p:ph type="body" sz="quarter" idx="11"/>
          </p:nvPr>
        </p:nvSpPr>
        <p:spPr/>
        <p:txBody>
          <a:bodyPr/>
          <a:lstStyle/>
          <a:p>
            <a:r>
              <a:rPr lang="en-US" dirty="0"/>
              <a:t>No, Really, Come to This Session</a:t>
            </a:r>
          </a:p>
          <a:p>
            <a:br>
              <a:rPr lang="en-US" dirty="0"/>
            </a:br>
            <a:endParaRPr lang="en-US" dirty="0"/>
          </a:p>
        </p:txBody>
      </p:sp>
    </p:spTree>
    <p:extLst>
      <p:ext uri="{BB962C8B-B14F-4D97-AF65-F5344CB8AC3E}">
        <p14:creationId xmlns:p14="http://schemas.microsoft.com/office/powerpoint/2010/main" val="91801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186B-CD3B-4CA9-83AC-02EF1EB35341}"/>
              </a:ext>
            </a:extLst>
          </p:cNvPr>
          <p:cNvSpPr>
            <a:spLocks noGrp="1"/>
          </p:cNvSpPr>
          <p:nvPr>
            <p:ph type="title"/>
          </p:nvPr>
        </p:nvSpPr>
        <p:spPr/>
        <p:txBody>
          <a:bodyPr/>
          <a:lstStyle/>
          <a:p>
            <a:r>
              <a:rPr lang="en-US" sz="2800" b="1" dirty="0"/>
              <a:t>The 4 “I”s of Oppression: The System We Live In </a:t>
            </a:r>
          </a:p>
        </p:txBody>
      </p:sp>
      <p:sp>
        <p:nvSpPr>
          <p:cNvPr id="3" name="Content Placeholder 2">
            <a:extLst>
              <a:ext uri="{FF2B5EF4-FFF2-40B4-BE49-F238E27FC236}">
                <a16:creationId xmlns:a16="http://schemas.microsoft.com/office/drawing/2014/main" id="{122C2829-27DB-44FC-92F5-5D61BBD863B7}"/>
              </a:ext>
            </a:extLst>
          </p:cNvPr>
          <p:cNvSpPr>
            <a:spLocks noGrp="1"/>
          </p:cNvSpPr>
          <p:nvPr>
            <p:ph sz="quarter" idx="10"/>
          </p:nvPr>
        </p:nvSpPr>
        <p:spPr/>
        <p:txBody>
          <a:bodyPr/>
          <a:lstStyle/>
          <a:p>
            <a:r>
              <a:rPr lang="en-US" sz="1600" b="1" dirty="0"/>
              <a:t>Ideological Oppression </a:t>
            </a:r>
            <a:br>
              <a:rPr lang="en-US" sz="1400" b="1" dirty="0"/>
            </a:br>
            <a:r>
              <a:rPr lang="en-US" sz="1400" i="1" dirty="0"/>
              <a:t>At some level, we believe [white cis hetero] men are better.</a:t>
            </a:r>
            <a:endParaRPr lang="en-US" sz="1400" dirty="0"/>
          </a:p>
          <a:p>
            <a:r>
              <a:rPr lang="en-US" sz="1600" b="1" dirty="0"/>
              <a:t>Institutional Oppression </a:t>
            </a:r>
            <a:br>
              <a:rPr lang="en-US" sz="1400" dirty="0"/>
            </a:br>
            <a:r>
              <a:rPr lang="en-US" sz="1400" i="1" dirty="0"/>
              <a:t>If we believe [white cis hetero] men are better, then we make it so.</a:t>
            </a:r>
            <a:endParaRPr lang="en-US" sz="1400" dirty="0"/>
          </a:p>
          <a:p>
            <a:r>
              <a:rPr lang="en-US" sz="1600" b="1" dirty="0"/>
              <a:t>Interpersonal Oppression</a:t>
            </a:r>
            <a:br>
              <a:rPr lang="en-US" sz="1400" dirty="0"/>
            </a:br>
            <a:r>
              <a:rPr lang="en-US" sz="1400" i="1" dirty="0"/>
              <a:t>If we make it so, then we normalize the disadvantage of women.</a:t>
            </a:r>
            <a:endParaRPr lang="en-US" sz="1400" dirty="0"/>
          </a:p>
          <a:p>
            <a:r>
              <a:rPr lang="en-US" sz="1600" b="1" dirty="0"/>
              <a:t>Internalized Oppression </a:t>
            </a:r>
            <a:br>
              <a:rPr lang="en-US" sz="1400" dirty="0"/>
            </a:br>
            <a:r>
              <a:rPr lang="en-US" sz="1400" i="1" dirty="0"/>
              <a:t>If we normalize the disadvantage of women, we eventually adopt the dominant ideology ourselves. </a:t>
            </a:r>
            <a:br>
              <a:rPr lang="en-US" sz="1400" dirty="0"/>
            </a:br>
            <a:endParaRPr lang="en-US" sz="1400" dirty="0"/>
          </a:p>
          <a:p>
            <a:endParaRPr lang="en-US" dirty="0"/>
          </a:p>
        </p:txBody>
      </p:sp>
    </p:spTree>
    <p:extLst>
      <p:ext uri="{BB962C8B-B14F-4D97-AF65-F5344CB8AC3E}">
        <p14:creationId xmlns:p14="http://schemas.microsoft.com/office/powerpoint/2010/main" val="2332544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6515-19D5-F295-187D-CD6130C0109A}"/>
              </a:ext>
            </a:extLst>
          </p:cNvPr>
          <p:cNvSpPr>
            <a:spLocks noGrp="1"/>
          </p:cNvSpPr>
          <p:nvPr>
            <p:ph type="title"/>
          </p:nvPr>
        </p:nvSpPr>
        <p:spPr/>
        <p:txBody>
          <a:bodyPr/>
          <a:lstStyle/>
          <a:p>
            <a:r>
              <a:rPr lang="en-US" sz="2400" b="1" dirty="0"/>
              <a:t>The System Reinscribes Itself, But Only If We Let It</a:t>
            </a:r>
          </a:p>
        </p:txBody>
      </p:sp>
      <p:sp>
        <p:nvSpPr>
          <p:cNvPr id="3" name="Content Placeholder 2">
            <a:extLst>
              <a:ext uri="{FF2B5EF4-FFF2-40B4-BE49-F238E27FC236}">
                <a16:creationId xmlns:a16="http://schemas.microsoft.com/office/drawing/2014/main" id="{C78D71D5-9B65-4336-D4C7-DC0C72071A1D}"/>
              </a:ext>
            </a:extLst>
          </p:cNvPr>
          <p:cNvSpPr>
            <a:spLocks noGrp="1"/>
          </p:cNvSpPr>
          <p:nvPr>
            <p:ph sz="quarter" idx="10"/>
          </p:nvPr>
        </p:nvSpPr>
        <p:spPr/>
        <p:txBody>
          <a:bodyPr/>
          <a:lstStyle/>
          <a:p>
            <a:r>
              <a:rPr lang="en-US" b="0" i="0" dirty="0">
                <a:solidFill>
                  <a:srgbClr val="333333"/>
                </a:solidFill>
                <a:effectLst/>
                <a:latin typeface="Roboto" panose="02000000000000000000" pitchFamily="2" charset="0"/>
              </a:rPr>
              <a:t>According to AFP’s 2018 study, about 25% of female fundraisers have experienced sexual harassment on the job…</a:t>
            </a:r>
            <a:r>
              <a:rPr lang="en-US" b="0" i="1" dirty="0">
                <a:solidFill>
                  <a:srgbClr val="333333"/>
                </a:solidFill>
                <a:effectLst/>
                <a:latin typeface="Roboto" panose="02000000000000000000" pitchFamily="2" charset="0"/>
              </a:rPr>
              <a:t> </a:t>
            </a:r>
          </a:p>
          <a:p>
            <a:r>
              <a:rPr lang="en-US" b="0" i="0" dirty="0">
                <a:solidFill>
                  <a:srgbClr val="333333"/>
                </a:solidFill>
                <a:effectLst/>
                <a:latin typeface="Roboto" panose="02000000000000000000" pitchFamily="2" charset="0"/>
              </a:rPr>
              <a:t>96% of the perpetrators were men… 70% of perpetrators held positions of power.</a:t>
            </a:r>
          </a:p>
          <a:p>
            <a:r>
              <a:rPr lang="en-US" dirty="0">
                <a:solidFill>
                  <a:srgbClr val="333333"/>
                </a:solidFill>
                <a:latin typeface="Roboto" panose="02000000000000000000" pitchFamily="2" charset="0"/>
              </a:rPr>
              <a:t>Only 43% of victims reported to the organization.</a:t>
            </a:r>
          </a:p>
          <a:p>
            <a:r>
              <a:rPr lang="en-US" dirty="0">
                <a:solidFill>
                  <a:srgbClr val="333333"/>
                </a:solidFill>
                <a:latin typeface="Roboto" panose="02000000000000000000" pitchFamily="2" charset="0"/>
              </a:rPr>
              <a:t>Loads of research outside of the field shows time and again that sexual harassment &amp; sexual assault are grossly underreported.</a:t>
            </a:r>
          </a:p>
        </p:txBody>
      </p:sp>
    </p:spTree>
    <p:extLst>
      <p:ext uri="{BB962C8B-B14F-4D97-AF65-F5344CB8AC3E}">
        <p14:creationId xmlns:p14="http://schemas.microsoft.com/office/powerpoint/2010/main" val="4221317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A11D9-8F6E-B7B5-6183-DD71701978EC}"/>
              </a:ext>
            </a:extLst>
          </p:cNvPr>
          <p:cNvSpPr>
            <a:spLocks noGrp="1"/>
          </p:cNvSpPr>
          <p:nvPr>
            <p:ph type="title"/>
          </p:nvPr>
        </p:nvSpPr>
        <p:spPr/>
        <p:txBody>
          <a:bodyPr/>
          <a:lstStyle/>
          <a:p>
            <a:r>
              <a:rPr lang="en-US" b="1" dirty="0"/>
              <a:t>No one of us is at fault</a:t>
            </a:r>
            <a:r>
              <a:rPr lang="en-US" dirty="0"/>
              <a:t>.</a:t>
            </a:r>
          </a:p>
        </p:txBody>
      </p:sp>
      <p:sp>
        <p:nvSpPr>
          <p:cNvPr id="3" name="Content Placeholder 2">
            <a:extLst>
              <a:ext uri="{FF2B5EF4-FFF2-40B4-BE49-F238E27FC236}">
                <a16:creationId xmlns:a16="http://schemas.microsoft.com/office/drawing/2014/main" id="{9B5261C3-C24A-884D-404C-4D26FC90BB39}"/>
              </a:ext>
            </a:extLst>
          </p:cNvPr>
          <p:cNvSpPr>
            <a:spLocks noGrp="1"/>
          </p:cNvSpPr>
          <p:nvPr>
            <p:ph sz="quarter" idx="10"/>
          </p:nvPr>
        </p:nvSpPr>
        <p:spPr/>
        <p:txBody>
          <a:bodyPr/>
          <a:lstStyle/>
          <a:p>
            <a:pPr marL="0" indent="0">
              <a:buNone/>
            </a:pPr>
            <a:r>
              <a:rPr lang="en-US" dirty="0"/>
              <a:t>But individual actions do have ripple effects… </a:t>
            </a:r>
          </a:p>
          <a:p>
            <a:pPr marL="0" indent="0">
              <a:buNone/>
            </a:pPr>
            <a:endParaRPr lang="en-US" dirty="0"/>
          </a:p>
          <a:p>
            <a:pPr marL="0" indent="0">
              <a:buNone/>
            </a:pPr>
            <a:r>
              <a:rPr lang="en-US" dirty="0"/>
              <a:t>And each of us is part of the way forward</a:t>
            </a:r>
          </a:p>
          <a:p>
            <a:pPr marL="0" indent="0">
              <a:buNone/>
            </a:pPr>
            <a:endParaRPr lang="en-US" dirty="0"/>
          </a:p>
          <a:p>
            <a:pPr marL="0" indent="0">
              <a:buNone/>
            </a:pPr>
            <a:r>
              <a:rPr lang="en-US" dirty="0"/>
              <a:t>… To where we each get to live fully into who we are.</a:t>
            </a:r>
          </a:p>
          <a:p>
            <a:pPr marL="0" indent="0">
              <a:buNone/>
            </a:pPr>
            <a:endParaRPr lang="en-US" dirty="0"/>
          </a:p>
        </p:txBody>
      </p:sp>
    </p:spTree>
    <p:extLst>
      <p:ext uri="{BB962C8B-B14F-4D97-AF65-F5344CB8AC3E}">
        <p14:creationId xmlns:p14="http://schemas.microsoft.com/office/powerpoint/2010/main" val="1379150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856CF3-7BB9-0139-D935-19A1C44EBB52}"/>
              </a:ext>
            </a:extLst>
          </p:cNvPr>
          <p:cNvSpPr txBox="1"/>
          <p:nvPr/>
        </p:nvSpPr>
        <p:spPr>
          <a:xfrm>
            <a:off x="1269402" y="1848475"/>
            <a:ext cx="7347473" cy="1446550"/>
          </a:xfrm>
          <a:prstGeom prst="rect">
            <a:avLst/>
          </a:prstGeom>
          <a:noFill/>
        </p:spPr>
        <p:txBody>
          <a:bodyPr wrap="square" rtlCol="0">
            <a:spAutoFit/>
          </a:bodyPr>
          <a:lstStyle/>
          <a:p>
            <a:r>
              <a:rPr lang="en" sz="4400" b="1" dirty="0">
                <a:solidFill>
                  <a:srgbClr val="282828"/>
                </a:solidFill>
                <a:highlight>
                  <a:srgbClr val="FFFFFF"/>
                </a:highlight>
              </a:rPr>
              <a:t>A (cis)man’s place is better mentoring and sponsoring.</a:t>
            </a:r>
            <a:endParaRPr lang="en-US" sz="4400" b="1" dirty="0">
              <a:solidFill>
                <a:srgbClr val="E7E6E6">
                  <a:lumMod val="25000"/>
                </a:srgbClr>
              </a:solidFill>
              <a:latin typeface="Gotham Medium" panose="02000604030000020004" pitchFamily="2" charset="0"/>
              <a:ea typeface="+mj-ea"/>
              <a:cs typeface="+mj-cs"/>
            </a:endParaRPr>
          </a:p>
        </p:txBody>
      </p:sp>
    </p:spTree>
    <p:extLst>
      <p:ext uri="{BB962C8B-B14F-4D97-AF65-F5344CB8AC3E}">
        <p14:creationId xmlns:p14="http://schemas.microsoft.com/office/powerpoint/2010/main" val="1295374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4322-1A06-A8F9-A2E5-AA569EA2131B}"/>
              </a:ext>
            </a:extLst>
          </p:cNvPr>
          <p:cNvSpPr>
            <a:spLocks noGrp="1"/>
          </p:cNvSpPr>
          <p:nvPr>
            <p:ph type="title"/>
          </p:nvPr>
        </p:nvSpPr>
        <p:spPr/>
        <p:txBody>
          <a:bodyPr/>
          <a:lstStyle/>
          <a:p>
            <a:r>
              <a:rPr lang="en" sz="3600" b="1" dirty="0">
                <a:solidFill>
                  <a:srgbClr val="282828"/>
                </a:solidFill>
                <a:highlight>
                  <a:srgbClr val="FFFFFF"/>
                </a:highlight>
                <a:sym typeface="Open Sans"/>
              </a:rPr>
              <a:t>The Issue</a:t>
            </a:r>
            <a:endParaRPr lang="en-US" sz="3600" b="1" dirty="0">
              <a:solidFill>
                <a:srgbClr val="282828"/>
              </a:solidFill>
              <a:highlight>
                <a:srgbClr val="FFFFFF"/>
              </a:highlight>
            </a:endParaRPr>
          </a:p>
        </p:txBody>
      </p:sp>
      <p:sp>
        <p:nvSpPr>
          <p:cNvPr id="3" name="Content Placeholder 2">
            <a:extLst>
              <a:ext uri="{FF2B5EF4-FFF2-40B4-BE49-F238E27FC236}">
                <a16:creationId xmlns:a16="http://schemas.microsoft.com/office/drawing/2014/main" id="{1CF48DBE-277F-22B5-7D66-3D636B2A4B40}"/>
              </a:ext>
            </a:extLst>
          </p:cNvPr>
          <p:cNvSpPr>
            <a:spLocks noGrp="1"/>
          </p:cNvSpPr>
          <p:nvPr>
            <p:ph sz="quarter" idx="10"/>
          </p:nvPr>
        </p:nvSpPr>
        <p:spPr/>
        <p:txBody>
          <a:bodyPr/>
          <a:lstStyle/>
          <a:p>
            <a:r>
              <a:rPr lang="en-US" dirty="0"/>
              <a:t>Gender disparities in professional growth opportunities</a:t>
            </a:r>
          </a:p>
          <a:p>
            <a:r>
              <a:rPr lang="en-US" dirty="0"/>
              <a:t>Importance of mentorship and sponsorship for career advancement</a:t>
            </a:r>
          </a:p>
          <a:p>
            <a:endParaRPr lang="en-US" dirty="0"/>
          </a:p>
        </p:txBody>
      </p:sp>
    </p:spTree>
    <p:extLst>
      <p:ext uri="{BB962C8B-B14F-4D97-AF65-F5344CB8AC3E}">
        <p14:creationId xmlns:p14="http://schemas.microsoft.com/office/powerpoint/2010/main" val="3080046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C2D00-EADE-3EE9-9D1B-4C47F12E6F3E}"/>
              </a:ext>
            </a:extLst>
          </p:cNvPr>
          <p:cNvSpPr>
            <a:spLocks noGrp="1"/>
          </p:cNvSpPr>
          <p:nvPr>
            <p:ph type="title"/>
          </p:nvPr>
        </p:nvSpPr>
        <p:spPr/>
        <p:txBody>
          <a:bodyPr/>
          <a:lstStyle/>
          <a:p>
            <a:r>
              <a:rPr lang="en-US" sz="3200" b="1" dirty="0">
                <a:solidFill>
                  <a:srgbClr val="282828"/>
                </a:solidFill>
                <a:highlight>
                  <a:srgbClr val="FFFFFF"/>
                </a:highlight>
              </a:rPr>
              <a:t>Strategies for Better Mentorship</a:t>
            </a:r>
          </a:p>
        </p:txBody>
      </p:sp>
      <p:sp>
        <p:nvSpPr>
          <p:cNvPr id="3" name="Content Placeholder 2">
            <a:extLst>
              <a:ext uri="{FF2B5EF4-FFF2-40B4-BE49-F238E27FC236}">
                <a16:creationId xmlns:a16="http://schemas.microsoft.com/office/drawing/2014/main" id="{51FBAC6C-EBFC-C868-3466-C5E5DC94114F}"/>
              </a:ext>
            </a:extLst>
          </p:cNvPr>
          <p:cNvSpPr>
            <a:spLocks noGrp="1"/>
          </p:cNvSpPr>
          <p:nvPr>
            <p:ph sz="quarter" idx="10"/>
          </p:nvPr>
        </p:nvSpPr>
        <p:spPr>
          <a:xfrm>
            <a:off x="628650" y="1621308"/>
            <a:ext cx="7886700" cy="2631606"/>
          </a:xfrm>
        </p:spPr>
        <p:txBody>
          <a:bodyPr/>
          <a:lstStyle/>
          <a:p>
            <a:pPr marL="457200" lvl="0" indent="-317182" algn="l" rtl="0">
              <a:spcBef>
                <a:spcPts val="0"/>
              </a:spcBef>
              <a:spcAft>
                <a:spcPts val="0"/>
              </a:spcAft>
              <a:buSzPct val="100000"/>
              <a:buChar char="●"/>
            </a:pPr>
            <a:r>
              <a:rPr lang="en-US" sz="1200" dirty="0"/>
              <a:t>M: Mindful of biases</a:t>
            </a:r>
          </a:p>
          <a:p>
            <a:pPr marL="914400" lvl="1" indent="-297497" algn="l" rtl="0">
              <a:spcBef>
                <a:spcPts val="0"/>
              </a:spcBef>
              <a:spcAft>
                <a:spcPts val="0"/>
              </a:spcAft>
              <a:buSzPct val="100000"/>
              <a:buChar char="○"/>
            </a:pPr>
            <a:r>
              <a:rPr lang="en-US" sz="1000" dirty="0"/>
              <a:t>Educate oneself on gender biases</a:t>
            </a:r>
          </a:p>
          <a:p>
            <a:pPr marL="914400" lvl="1" indent="-297497" algn="l" rtl="0">
              <a:spcBef>
                <a:spcPts val="0"/>
              </a:spcBef>
              <a:spcAft>
                <a:spcPts val="0"/>
              </a:spcAft>
              <a:buSzPct val="100000"/>
              <a:buChar char="○"/>
            </a:pPr>
            <a:r>
              <a:rPr lang="en-US" sz="1000" dirty="0"/>
              <a:t>Reflect on and challenge one's own assumptions</a:t>
            </a:r>
          </a:p>
          <a:p>
            <a:pPr marL="457200" lvl="0" indent="-317182" algn="l" rtl="0">
              <a:spcBef>
                <a:spcPts val="0"/>
              </a:spcBef>
              <a:spcAft>
                <a:spcPts val="0"/>
              </a:spcAft>
              <a:buSzPct val="100000"/>
              <a:buChar char="●"/>
            </a:pPr>
            <a:r>
              <a:rPr lang="en-US" sz="1200" dirty="0"/>
              <a:t>E: Engage women in mentoring relationships</a:t>
            </a:r>
          </a:p>
          <a:p>
            <a:pPr marL="914400" lvl="1" indent="-297497" algn="l" rtl="0">
              <a:spcBef>
                <a:spcPts val="0"/>
              </a:spcBef>
              <a:spcAft>
                <a:spcPts val="0"/>
              </a:spcAft>
              <a:buSzPct val="100000"/>
              <a:buChar char="○"/>
            </a:pPr>
            <a:r>
              <a:rPr lang="en-US" sz="1000" dirty="0"/>
              <a:t>Actively seek out women to mentor</a:t>
            </a:r>
          </a:p>
          <a:p>
            <a:pPr marL="914400" lvl="1" indent="-297497" algn="l" rtl="0">
              <a:spcBef>
                <a:spcPts val="0"/>
              </a:spcBef>
              <a:spcAft>
                <a:spcPts val="0"/>
              </a:spcAft>
              <a:buSzPct val="100000"/>
              <a:buChar char="○"/>
            </a:pPr>
            <a:r>
              <a:rPr lang="en-US" sz="1000" dirty="0"/>
              <a:t>Provide guidance and support tailored to their needs</a:t>
            </a:r>
          </a:p>
          <a:p>
            <a:pPr marL="457200" lvl="0" indent="-317182" algn="l" rtl="0">
              <a:spcBef>
                <a:spcPts val="0"/>
              </a:spcBef>
              <a:spcAft>
                <a:spcPts val="0"/>
              </a:spcAft>
              <a:buSzPct val="100000"/>
              <a:buChar char="●"/>
            </a:pPr>
            <a:r>
              <a:rPr lang="en-US" sz="1200" dirty="0"/>
              <a:t>N: Nurture diverse networks</a:t>
            </a:r>
          </a:p>
          <a:p>
            <a:pPr marL="914400" lvl="1" indent="-297497" algn="l" rtl="0">
              <a:spcBef>
                <a:spcPts val="0"/>
              </a:spcBef>
              <a:spcAft>
                <a:spcPts val="0"/>
              </a:spcAft>
              <a:buSzPct val="100000"/>
              <a:buChar char="○"/>
            </a:pPr>
            <a:r>
              <a:rPr lang="en-US" sz="1000" dirty="0"/>
              <a:t>Foster connections between women and other professionals</a:t>
            </a:r>
          </a:p>
          <a:p>
            <a:pPr marL="914400" lvl="1" indent="-297497" algn="l" rtl="0">
              <a:spcBef>
                <a:spcPts val="0"/>
              </a:spcBef>
              <a:spcAft>
                <a:spcPts val="0"/>
              </a:spcAft>
              <a:buSzPct val="100000"/>
              <a:buChar char="○"/>
            </a:pPr>
            <a:r>
              <a:rPr lang="en-US" sz="1000" dirty="0"/>
              <a:t>Create opportunities for women to expand their networks</a:t>
            </a:r>
          </a:p>
          <a:p>
            <a:pPr marL="457200" lvl="0" indent="-317182" algn="l" rtl="0">
              <a:spcBef>
                <a:spcPts val="0"/>
              </a:spcBef>
              <a:spcAft>
                <a:spcPts val="0"/>
              </a:spcAft>
              <a:buSzPct val="100000"/>
              <a:buChar char="●"/>
            </a:pPr>
            <a:r>
              <a:rPr lang="en-US" sz="1200" dirty="0"/>
              <a:t>T: Take responsibility for sponsorship</a:t>
            </a:r>
          </a:p>
          <a:p>
            <a:pPr marL="914400" lvl="1" indent="-297497" algn="l" rtl="0">
              <a:spcBef>
                <a:spcPts val="0"/>
              </a:spcBef>
              <a:spcAft>
                <a:spcPts val="0"/>
              </a:spcAft>
              <a:buSzPct val="100000"/>
              <a:buChar char="○"/>
            </a:pPr>
            <a:r>
              <a:rPr lang="en-US" sz="1000" dirty="0"/>
              <a:t>Be intentional about sponsoring women</a:t>
            </a:r>
          </a:p>
          <a:p>
            <a:pPr marL="914400" lvl="1" indent="-297497" algn="l" rtl="0">
              <a:spcBef>
                <a:spcPts val="0"/>
              </a:spcBef>
              <a:spcAft>
                <a:spcPts val="0"/>
              </a:spcAft>
              <a:buSzPct val="100000"/>
              <a:buChar char="○"/>
            </a:pPr>
            <a:r>
              <a:rPr lang="en-US" sz="1000" dirty="0"/>
              <a:t>Advocate for women's career advancement within the organization</a:t>
            </a:r>
          </a:p>
          <a:p>
            <a:pPr marL="457200" lvl="0" indent="-317182" algn="l" rtl="0">
              <a:spcBef>
                <a:spcPts val="0"/>
              </a:spcBef>
              <a:spcAft>
                <a:spcPts val="0"/>
              </a:spcAft>
              <a:buSzPct val="100000"/>
              <a:buChar char="●"/>
            </a:pPr>
            <a:r>
              <a:rPr lang="en-US" sz="1200" dirty="0"/>
              <a:t>O: Openly promote women's accomplishments</a:t>
            </a:r>
          </a:p>
          <a:p>
            <a:pPr marL="914400" lvl="1" indent="-297497" algn="l" rtl="0">
              <a:spcBef>
                <a:spcPts val="0"/>
              </a:spcBef>
              <a:spcAft>
                <a:spcPts val="0"/>
              </a:spcAft>
              <a:buSzPct val="100000"/>
              <a:buChar char="○"/>
            </a:pPr>
            <a:r>
              <a:rPr lang="en-US" sz="1000" dirty="0"/>
              <a:t>Share and celebrate women's successes</a:t>
            </a:r>
          </a:p>
          <a:p>
            <a:pPr marL="914400" lvl="1" indent="-297497" algn="l" rtl="0">
              <a:spcBef>
                <a:spcPts val="0"/>
              </a:spcBef>
              <a:spcAft>
                <a:spcPts val="0"/>
              </a:spcAft>
              <a:buSzPct val="100000"/>
              <a:buChar char="○"/>
            </a:pPr>
            <a:r>
              <a:rPr lang="en-US" sz="1000" dirty="0"/>
              <a:t>Ensure women receive recognition for their contributions</a:t>
            </a:r>
          </a:p>
          <a:p>
            <a:pPr marL="457200" lvl="0" indent="-317182" algn="l" rtl="0">
              <a:spcBef>
                <a:spcPts val="0"/>
              </a:spcBef>
              <a:spcAft>
                <a:spcPts val="0"/>
              </a:spcAft>
              <a:buSzPct val="100000"/>
              <a:buChar char="●"/>
            </a:pPr>
            <a:r>
              <a:rPr lang="en-US" sz="1200" dirty="0"/>
              <a:t>R: Recognize and address barriers</a:t>
            </a:r>
          </a:p>
          <a:p>
            <a:pPr marL="914400" lvl="1" indent="-297497" algn="l" rtl="0">
              <a:spcBef>
                <a:spcPts val="0"/>
              </a:spcBef>
              <a:spcAft>
                <a:spcPts val="0"/>
              </a:spcAft>
              <a:buSzPct val="100000"/>
              <a:buChar char="○"/>
            </a:pPr>
            <a:r>
              <a:rPr lang="en-US" sz="1000" dirty="0"/>
              <a:t>Understand the unique challenges women face in the workplace</a:t>
            </a:r>
          </a:p>
          <a:p>
            <a:pPr marL="914400" lvl="1" indent="-297497" algn="l" rtl="0">
              <a:spcBef>
                <a:spcPts val="0"/>
              </a:spcBef>
              <a:spcAft>
                <a:spcPts val="0"/>
              </a:spcAft>
              <a:buSzPct val="100000"/>
              <a:buChar char="○"/>
            </a:pPr>
            <a:r>
              <a:rPr lang="en-US" sz="1000" dirty="0"/>
              <a:t>Work together to dismantle systemic barriers to women's advancement</a:t>
            </a:r>
          </a:p>
          <a:p>
            <a:endParaRPr lang="en-US" dirty="0"/>
          </a:p>
        </p:txBody>
      </p:sp>
    </p:spTree>
    <p:extLst>
      <p:ext uri="{BB962C8B-B14F-4D97-AF65-F5344CB8AC3E}">
        <p14:creationId xmlns:p14="http://schemas.microsoft.com/office/powerpoint/2010/main" val="940571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6B964-C4A3-6768-0B0A-7F33C996577E}"/>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86C735D9-36A5-D461-8806-EE76BF65D5EC}"/>
              </a:ext>
            </a:extLst>
          </p:cNvPr>
          <p:cNvSpPr>
            <a:spLocks noGrp="1"/>
          </p:cNvSpPr>
          <p:nvPr>
            <p:ph sz="quarter" idx="10"/>
          </p:nvPr>
        </p:nvSpPr>
        <p:spPr/>
        <p:txBody>
          <a:bodyPr/>
          <a:lstStyle/>
          <a:p>
            <a:r>
              <a:rPr lang="en-US" dirty="0"/>
              <a:t>The importance of men's involvement in promoting gender equity</a:t>
            </a:r>
          </a:p>
          <a:p>
            <a:r>
              <a:rPr lang="en-US" dirty="0"/>
              <a:t>The benefits of diverse and inclusive workplaces for all</a:t>
            </a:r>
          </a:p>
          <a:p>
            <a:r>
              <a:rPr lang="en-US" dirty="0"/>
              <a:t>Commitment to being better mentors and sponsors for women</a:t>
            </a:r>
          </a:p>
          <a:p>
            <a:endParaRPr lang="en-US" dirty="0"/>
          </a:p>
        </p:txBody>
      </p:sp>
    </p:spTree>
    <p:extLst>
      <p:ext uri="{BB962C8B-B14F-4D97-AF65-F5344CB8AC3E}">
        <p14:creationId xmlns:p14="http://schemas.microsoft.com/office/powerpoint/2010/main" val="356703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856CF3-7BB9-0139-D935-19A1C44EBB52}"/>
              </a:ext>
            </a:extLst>
          </p:cNvPr>
          <p:cNvSpPr txBox="1"/>
          <p:nvPr/>
        </p:nvSpPr>
        <p:spPr>
          <a:xfrm>
            <a:off x="3182438" y="1911542"/>
            <a:ext cx="2800639" cy="769441"/>
          </a:xfrm>
          <a:prstGeom prst="rect">
            <a:avLst/>
          </a:prstGeom>
          <a:noFill/>
        </p:spPr>
        <p:txBody>
          <a:bodyPr wrap="square" rtlCol="0">
            <a:spAutoFit/>
          </a:bodyPr>
          <a:lstStyle/>
          <a:p>
            <a:r>
              <a:rPr lang="en-US" sz="4400" b="1" dirty="0">
                <a:solidFill>
                  <a:srgbClr val="E7E6E6">
                    <a:lumMod val="25000"/>
                  </a:srgbClr>
                </a:solidFill>
                <a:latin typeface="Gotham Medium" panose="02000604030000020004" pitchFamily="2" charset="0"/>
                <a:ea typeface="+mj-ea"/>
                <a:cs typeface="+mj-cs"/>
              </a:rPr>
              <a:t>And now,</a:t>
            </a:r>
          </a:p>
        </p:txBody>
      </p:sp>
      <p:sp>
        <p:nvSpPr>
          <p:cNvPr id="3" name="TextBox 2">
            <a:extLst>
              <a:ext uri="{FF2B5EF4-FFF2-40B4-BE49-F238E27FC236}">
                <a16:creationId xmlns:a16="http://schemas.microsoft.com/office/drawing/2014/main" id="{A2ECF4CD-5E0F-370F-549D-11BFDD4EE728}"/>
              </a:ext>
            </a:extLst>
          </p:cNvPr>
          <p:cNvSpPr txBox="1"/>
          <p:nvPr/>
        </p:nvSpPr>
        <p:spPr>
          <a:xfrm>
            <a:off x="2904610" y="2583180"/>
            <a:ext cx="3334780" cy="523220"/>
          </a:xfrm>
          <a:prstGeom prst="rect">
            <a:avLst/>
          </a:prstGeom>
          <a:noFill/>
        </p:spPr>
        <p:txBody>
          <a:bodyPr wrap="square" rtlCol="0">
            <a:spAutoFit/>
          </a:bodyPr>
          <a:lstStyle/>
          <a:p>
            <a:r>
              <a:rPr lang="en-US" sz="2800" dirty="0">
                <a:solidFill>
                  <a:srgbClr val="E7E6E6">
                    <a:lumMod val="25000"/>
                  </a:srgbClr>
                </a:solidFill>
                <a:latin typeface="Gotham Light" pitchFamily="2" charset="0"/>
              </a:rPr>
              <a:t>a little bit of theatre…</a:t>
            </a:r>
          </a:p>
        </p:txBody>
      </p:sp>
    </p:spTree>
    <p:extLst>
      <p:ext uri="{BB962C8B-B14F-4D97-AF65-F5344CB8AC3E}">
        <p14:creationId xmlns:p14="http://schemas.microsoft.com/office/powerpoint/2010/main" val="4003620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856CF3-7BB9-0139-D935-19A1C44EBB52}"/>
              </a:ext>
            </a:extLst>
          </p:cNvPr>
          <p:cNvSpPr txBox="1"/>
          <p:nvPr/>
        </p:nvSpPr>
        <p:spPr>
          <a:xfrm>
            <a:off x="1269402" y="1848475"/>
            <a:ext cx="7347473" cy="1446550"/>
          </a:xfrm>
          <a:prstGeom prst="rect">
            <a:avLst/>
          </a:prstGeom>
          <a:noFill/>
        </p:spPr>
        <p:txBody>
          <a:bodyPr wrap="square" rtlCol="0">
            <a:spAutoFit/>
          </a:bodyPr>
          <a:lstStyle/>
          <a:p>
            <a:r>
              <a:rPr lang="en" sz="4400" b="1" dirty="0">
                <a:solidFill>
                  <a:srgbClr val="282828"/>
                </a:solidFill>
                <a:highlight>
                  <a:srgbClr val="FFFFFF"/>
                </a:highlight>
              </a:rPr>
              <a:t>A (cis)man’s place is self-reflection.</a:t>
            </a:r>
            <a:endParaRPr lang="en-US" sz="4400" b="1" dirty="0">
              <a:solidFill>
                <a:srgbClr val="E7E6E6">
                  <a:lumMod val="25000"/>
                </a:srgbClr>
              </a:solidFill>
              <a:latin typeface="Gotham Medium" panose="02000604030000020004" pitchFamily="2" charset="0"/>
              <a:ea typeface="+mj-ea"/>
              <a:cs typeface="+mj-cs"/>
            </a:endParaRPr>
          </a:p>
        </p:txBody>
      </p:sp>
    </p:spTree>
    <p:extLst>
      <p:ext uri="{BB962C8B-B14F-4D97-AF65-F5344CB8AC3E}">
        <p14:creationId xmlns:p14="http://schemas.microsoft.com/office/powerpoint/2010/main" val="389246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8F8E-07D7-FE56-E6EE-E2E0215445B5}"/>
              </a:ext>
            </a:extLst>
          </p:cNvPr>
          <p:cNvSpPr>
            <a:spLocks noGrp="1"/>
          </p:cNvSpPr>
          <p:nvPr>
            <p:ph type="title"/>
          </p:nvPr>
        </p:nvSpPr>
        <p:spPr/>
        <p:txBody>
          <a:bodyPr/>
          <a:lstStyle/>
          <a:p>
            <a:r>
              <a:rPr lang="en-US" sz="3300" b="1" dirty="0">
                <a:solidFill>
                  <a:srgbClr val="333333"/>
                </a:solidFill>
              </a:rPr>
              <a:t>5 Stages &amp; Tips for Self-Reflection</a:t>
            </a:r>
            <a:br>
              <a:rPr lang="en-US" sz="3300" b="1" u="sng" dirty="0">
                <a:solidFill>
                  <a:srgbClr val="333333"/>
                </a:solidFill>
              </a:rPr>
            </a:br>
            <a:endParaRPr lang="en-US" dirty="0"/>
          </a:p>
        </p:txBody>
      </p:sp>
      <p:sp>
        <p:nvSpPr>
          <p:cNvPr id="3" name="Content Placeholder 2">
            <a:extLst>
              <a:ext uri="{FF2B5EF4-FFF2-40B4-BE49-F238E27FC236}">
                <a16:creationId xmlns:a16="http://schemas.microsoft.com/office/drawing/2014/main" id="{888888B7-838C-3DAF-3C64-DD5125E5E099}"/>
              </a:ext>
            </a:extLst>
          </p:cNvPr>
          <p:cNvSpPr>
            <a:spLocks noGrp="1"/>
          </p:cNvSpPr>
          <p:nvPr>
            <p:ph sz="quarter" idx="10"/>
          </p:nvPr>
        </p:nvSpPr>
        <p:spPr/>
        <p:txBody>
          <a:bodyPr/>
          <a:lstStyle/>
          <a:p>
            <a:r>
              <a:rPr lang="en-US" dirty="0"/>
              <a:t>Reporting </a:t>
            </a:r>
          </a:p>
          <a:p>
            <a:r>
              <a:rPr lang="en-US" dirty="0"/>
              <a:t>Responding </a:t>
            </a:r>
          </a:p>
          <a:p>
            <a:r>
              <a:rPr lang="en-US" dirty="0"/>
              <a:t>Relating</a:t>
            </a:r>
          </a:p>
          <a:p>
            <a:r>
              <a:rPr lang="en-US" dirty="0"/>
              <a:t>Reasoning </a:t>
            </a:r>
          </a:p>
          <a:p>
            <a:r>
              <a:rPr lang="en-US" dirty="0"/>
              <a:t>Reconstructing </a:t>
            </a:r>
          </a:p>
          <a:p>
            <a:endParaRPr lang="en-US" dirty="0"/>
          </a:p>
        </p:txBody>
      </p:sp>
    </p:spTree>
    <p:extLst>
      <p:ext uri="{BB962C8B-B14F-4D97-AF65-F5344CB8AC3E}">
        <p14:creationId xmlns:p14="http://schemas.microsoft.com/office/powerpoint/2010/main" val="3009786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856CF3-7BB9-0139-D935-19A1C44EBB52}"/>
              </a:ext>
            </a:extLst>
          </p:cNvPr>
          <p:cNvSpPr txBox="1"/>
          <p:nvPr/>
        </p:nvSpPr>
        <p:spPr>
          <a:xfrm>
            <a:off x="3288188" y="1898273"/>
            <a:ext cx="2607226" cy="769441"/>
          </a:xfrm>
          <a:prstGeom prst="rect">
            <a:avLst/>
          </a:prstGeom>
          <a:noFill/>
        </p:spPr>
        <p:txBody>
          <a:bodyPr wrap="square" rtlCol="0">
            <a:spAutoFit/>
          </a:bodyPr>
          <a:lstStyle/>
          <a:p>
            <a:r>
              <a:rPr lang="en-US" sz="4400" b="1" dirty="0">
                <a:solidFill>
                  <a:srgbClr val="E7E6E6">
                    <a:lumMod val="25000"/>
                  </a:srgbClr>
                </a:solidFill>
                <a:latin typeface="Gotham Medium" panose="02000604030000020004" pitchFamily="2" charset="0"/>
                <a:ea typeface="+mj-ea"/>
                <a:cs typeface="+mj-cs"/>
              </a:rPr>
              <a:t>Welcome.</a:t>
            </a:r>
          </a:p>
        </p:txBody>
      </p:sp>
      <p:sp>
        <p:nvSpPr>
          <p:cNvPr id="3" name="TextBox 2">
            <a:extLst>
              <a:ext uri="{FF2B5EF4-FFF2-40B4-BE49-F238E27FC236}">
                <a16:creationId xmlns:a16="http://schemas.microsoft.com/office/drawing/2014/main" id="{A2ECF4CD-5E0F-370F-549D-11BFDD4EE728}"/>
              </a:ext>
            </a:extLst>
          </p:cNvPr>
          <p:cNvSpPr txBox="1"/>
          <p:nvPr/>
        </p:nvSpPr>
        <p:spPr>
          <a:xfrm>
            <a:off x="2612563" y="2494982"/>
            <a:ext cx="3936960" cy="523220"/>
          </a:xfrm>
          <a:prstGeom prst="rect">
            <a:avLst/>
          </a:prstGeom>
          <a:noFill/>
        </p:spPr>
        <p:txBody>
          <a:bodyPr wrap="square" rtlCol="0">
            <a:spAutoFit/>
          </a:bodyPr>
          <a:lstStyle/>
          <a:p>
            <a:r>
              <a:rPr lang="en-US" sz="2800" dirty="0">
                <a:solidFill>
                  <a:srgbClr val="E7E6E6">
                    <a:lumMod val="25000"/>
                  </a:srgbClr>
                </a:solidFill>
                <a:latin typeface="Gotham Light" pitchFamily="2" charset="0"/>
              </a:rPr>
              <a:t>You are in the right place.</a:t>
            </a:r>
          </a:p>
        </p:txBody>
      </p:sp>
      <p:sp>
        <p:nvSpPr>
          <p:cNvPr id="4" name="TextBox 3">
            <a:extLst>
              <a:ext uri="{FF2B5EF4-FFF2-40B4-BE49-F238E27FC236}">
                <a16:creationId xmlns:a16="http://schemas.microsoft.com/office/drawing/2014/main" id="{9969F070-CD59-BFBD-761C-F44E273F3AE0}"/>
              </a:ext>
            </a:extLst>
          </p:cNvPr>
          <p:cNvSpPr txBox="1"/>
          <p:nvPr/>
        </p:nvSpPr>
        <p:spPr>
          <a:xfrm>
            <a:off x="3474845" y="2845470"/>
            <a:ext cx="2215825" cy="400110"/>
          </a:xfrm>
          <a:prstGeom prst="rect">
            <a:avLst/>
          </a:prstGeom>
          <a:noFill/>
        </p:spPr>
        <p:txBody>
          <a:bodyPr wrap="square" rtlCol="0">
            <a:spAutoFit/>
          </a:bodyPr>
          <a:lstStyle/>
          <a:p>
            <a:r>
              <a:rPr lang="en-US" sz="2000" dirty="0">
                <a:solidFill>
                  <a:srgbClr val="E7E6E6">
                    <a:lumMod val="25000"/>
                  </a:srgbClr>
                </a:solidFill>
                <a:latin typeface="Gotham Light" pitchFamily="2" charset="0"/>
              </a:rPr>
              <a:t>(Whoever you are.)</a:t>
            </a:r>
          </a:p>
        </p:txBody>
      </p:sp>
    </p:spTree>
    <p:extLst>
      <p:ext uri="{BB962C8B-B14F-4D97-AF65-F5344CB8AC3E}">
        <p14:creationId xmlns:p14="http://schemas.microsoft.com/office/powerpoint/2010/main" val="4096478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2437-A7FD-267B-D989-90CEAF24C65D}"/>
              </a:ext>
            </a:extLst>
          </p:cNvPr>
          <p:cNvSpPr>
            <a:spLocks noGrp="1"/>
          </p:cNvSpPr>
          <p:nvPr>
            <p:ph type="title"/>
          </p:nvPr>
        </p:nvSpPr>
        <p:spPr/>
        <p:txBody>
          <a:bodyPr/>
          <a:lstStyle/>
          <a:p>
            <a:r>
              <a:rPr lang="en-US" b="1" dirty="0"/>
              <a:t>Reporting</a:t>
            </a:r>
          </a:p>
        </p:txBody>
      </p:sp>
      <p:pic>
        <p:nvPicPr>
          <p:cNvPr id="4" name="Google Shape;38;g22634d39352_0_18">
            <a:extLst>
              <a:ext uri="{FF2B5EF4-FFF2-40B4-BE49-F238E27FC236}">
                <a16:creationId xmlns:a16="http://schemas.microsoft.com/office/drawing/2014/main" id="{E95E6BE5-A3BA-5648-1523-7C314B7E13B1}"/>
              </a:ext>
            </a:extLst>
          </p:cNvPr>
          <p:cNvPicPr preferRelativeResize="0">
            <a:picLocks noGrp="1"/>
          </p:cNvPicPr>
          <p:nvPr>
            <p:ph sz="quarter" idx="10"/>
          </p:nvPr>
        </p:nvPicPr>
        <p:blipFill>
          <a:blip r:embed="rId2">
            <a:alphaModFix/>
          </a:blip>
          <a:stretch>
            <a:fillRect/>
          </a:stretch>
        </p:blipFill>
        <p:spPr>
          <a:xfrm>
            <a:off x="628650" y="2261469"/>
            <a:ext cx="7886700" cy="1509563"/>
          </a:xfrm>
          <a:prstGeom prst="rect">
            <a:avLst/>
          </a:prstGeom>
          <a:noFill/>
          <a:ln>
            <a:noFill/>
          </a:ln>
        </p:spPr>
      </p:pic>
    </p:spTree>
    <p:extLst>
      <p:ext uri="{BB962C8B-B14F-4D97-AF65-F5344CB8AC3E}">
        <p14:creationId xmlns:p14="http://schemas.microsoft.com/office/powerpoint/2010/main" val="11453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4F4CE-B487-F2F7-B7CB-49744F63B674}"/>
              </a:ext>
            </a:extLst>
          </p:cNvPr>
          <p:cNvSpPr>
            <a:spLocks noGrp="1"/>
          </p:cNvSpPr>
          <p:nvPr>
            <p:ph type="title"/>
          </p:nvPr>
        </p:nvSpPr>
        <p:spPr/>
        <p:txBody>
          <a:bodyPr/>
          <a:lstStyle/>
          <a:p>
            <a:r>
              <a:rPr lang="en-US" b="1" dirty="0"/>
              <a:t>Responding</a:t>
            </a:r>
          </a:p>
        </p:txBody>
      </p:sp>
      <p:pic>
        <p:nvPicPr>
          <p:cNvPr id="4" name="Google Shape;45;g22634d39352_0_23">
            <a:extLst>
              <a:ext uri="{FF2B5EF4-FFF2-40B4-BE49-F238E27FC236}">
                <a16:creationId xmlns:a16="http://schemas.microsoft.com/office/drawing/2014/main" id="{AD74ADB2-291B-B2FE-1DA8-8BA876DBD843}"/>
              </a:ext>
            </a:extLst>
          </p:cNvPr>
          <p:cNvPicPr preferRelativeResize="0">
            <a:picLocks noGrp="1"/>
          </p:cNvPicPr>
          <p:nvPr>
            <p:ph sz="quarter" idx="10"/>
          </p:nvPr>
        </p:nvPicPr>
        <p:blipFill>
          <a:blip r:embed="rId2">
            <a:alphaModFix/>
          </a:blip>
          <a:stretch>
            <a:fillRect/>
          </a:stretch>
        </p:blipFill>
        <p:spPr>
          <a:xfrm>
            <a:off x="628650" y="2012631"/>
            <a:ext cx="7886700" cy="1509563"/>
          </a:xfrm>
          <a:prstGeom prst="rect">
            <a:avLst/>
          </a:prstGeom>
          <a:noFill/>
          <a:ln>
            <a:noFill/>
          </a:ln>
        </p:spPr>
      </p:pic>
    </p:spTree>
    <p:extLst>
      <p:ext uri="{BB962C8B-B14F-4D97-AF65-F5344CB8AC3E}">
        <p14:creationId xmlns:p14="http://schemas.microsoft.com/office/powerpoint/2010/main" val="137602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FFC2-9285-FF1B-3B01-94775D8A4CE3}"/>
              </a:ext>
            </a:extLst>
          </p:cNvPr>
          <p:cNvSpPr>
            <a:spLocks noGrp="1"/>
          </p:cNvSpPr>
          <p:nvPr>
            <p:ph type="title"/>
          </p:nvPr>
        </p:nvSpPr>
        <p:spPr/>
        <p:txBody>
          <a:bodyPr/>
          <a:lstStyle/>
          <a:p>
            <a:r>
              <a:rPr lang="en-US" b="1" dirty="0"/>
              <a:t>Relating</a:t>
            </a:r>
          </a:p>
        </p:txBody>
      </p:sp>
      <p:pic>
        <p:nvPicPr>
          <p:cNvPr id="4" name="Google Shape;52;g22634d39352_0_28">
            <a:extLst>
              <a:ext uri="{FF2B5EF4-FFF2-40B4-BE49-F238E27FC236}">
                <a16:creationId xmlns:a16="http://schemas.microsoft.com/office/drawing/2014/main" id="{64A1487F-BDB8-EBE6-D603-27FA2BB8E361}"/>
              </a:ext>
            </a:extLst>
          </p:cNvPr>
          <p:cNvPicPr preferRelativeResize="0"/>
          <p:nvPr/>
        </p:nvPicPr>
        <p:blipFill>
          <a:blip r:embed="rId2">
            <a:alphaModFix/>
          </a:blip>
          <a:stretch>
            <a:fillRect/>
          </a:stretch>
        </p:blipFill>
        <p:spPr>
          <a:xfrm>
            <a:off x="668380" y="2091301"/>
            <a:ext cx="7808225" cy="1284850"/>
          </a:xfrm>
          <a:prstGeom prst="rect">
            <a:avLst/>
          </a:prstGeom>
          <a:noFill/>
          <a:ln>
            <a:noFill/>
          </a:ln>
        </p:spPr>
      </p:pic>
    </p:spTree>
    <p:extLst>
      <p:ext uri="{BB962C8B-B14F-4D97-AF65-F5344CB8AC3E}">
        <p14:creationId xmlns:p14="http://schemas.microsoft.com/office/powerpoint/2010/main" val="2516114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D321-E481-7BF4-EFF0-EE0ACC501496}"/>
              </a:ext>
            </a:extLst>
          </p:cNvPr>
          <p:cNvSpPr>
            <a:spLocks noGrp="1"/>
          </p:cNvSpPr>
          <p:nvPr>
            <p:ph type="title"/>
          </p:nvPr>
        </p:nvSpPr>
        <p:spPr/>
        <p:txBody>
          <a:bodyPr/>
          <a:lstStyle/>
          <a:p>
            <a:r>
              <a:rPr lang="en-US" b="1" dirty="0"/>
              <a:t>Reasoning</a:t>
            </a:r>
          </a:p>
        </p:txBody>
      </p:sp>
      <p:pic>
        <p:nvPicPr>
          <p:cNvPr id="4" name="Google Shape;59;g22634d39352_0_33">
            <a:extLst>
              <a:ext uri="{FF2B5EF4-FFF2-40B4-BE49-F238E27FC236}">
                <a16:creationId xmlns:a16="http://schemas.microsoft.com/office/drawing/2014/main" id="{FE9EE992-7E19-645A-5426-84455EB303B1}"/>
              </a:ext>
            </a:extLst>
          </p:cNvPr>
          <p:cNvPicPr preferRelativeResize="0">
            <a:picLocks noGrp="1"/>
          </p:cNvPicPr>
          <p:nvPr>
            <p:ph sz="quarter" idx="10"/>
          </p:nvPr>
        </p:nvPicPr>
        <p:blipFill>
          <a:blip r:embed="rId2">
            <a:alphaModFix/>
          </a:blip>
          <a:stretch>
            <a:fillRect/>
          </a:stretch>
        </p:blipFill>
        <p:spPr>
          <a:xfrm>
            <a:off x="706142" y="1621306"/>
            <a:ext cx="7709438" cy="2733717"/>
          </a:xfrm>
          <a:prstGeom prst="rect">
            <a:avLst/>
          </a:prstGeom>
          <a:noFill/>
          <a:ln>
            <a:noFill/>
          </a:ln>
        </p:spPr>
      </p:pic>
    </p:spTree>
    <p:extLst>
      <p:ext uri="{BB962C8B-B14F-4D97-AF65-F5344CB8AC3E}">
        <p14:creationId xmlns:p14="http://schemas.microsoft.com/office/powerpoint/2010/main" val="3830594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99E5-4970-24EA-0984-BF402B199797}"/>
              </a:ext>
            </a:extLst>
          </p:cNvPr>
          <p:cNvSpPr>
            <a:spLocks noGrp="1"/>
          </p:cNvSpPr>
          <p:nvPr>
            <p:ph type="title"/>
          </p:nvPr>
        </p:nvSpPr>
        <p:spPr/>
        <p:txBody>
          <a:bodyPr/>
          <a:lstStyle/>
          <a:p>
            <a:r>
              <a:rPr lang="en-US" b="1" dirty="0"/>
              <a:t>Reconstructing</a:t>
            </a:r>
          </a:p>
        </p:txBody>
      </p:sp>
      <p:pic>
        <p:nvPicPr>
          <p:cNvPr id="4" name="Google Shape;66;g22634d39352_0_38">
            <a:extLst>
              <a:ext uri="{FF2B5EF4-FFF2-40B4-BE49-F238E27FC236}">
                <a16:creationId xmlns:a16="http://schemas.microsoft.com/office/drawing/2014/main" id="{A0402970-BD16-B101-CD69-9D9A9CDA9707}"/>
              </a:ext>
            </a:extLst>
          </p:cNvPr>
          <p:cNvPicPr preferRelativeResize="0"/>
          <p:nvPr/>
        </p:nvPicPr>
        <p:blipFill>
          <a:blip r:embed="rId2">
            <a:alphaModFix/>
          </a:blip>
          <a:stretch>
            <a:fillRect/>
          </a:stretch>
        </p:blipFill>
        <p:spPr>
          <a:xfrm>
            <a:off x="332242" y="1716900"/>
            <a:ext cx="8183108" cy="2345946"/>
          </a:xfrm>
          <a:prstGeom prst="rect">
            <a:avLst/>
          </a:prstGeom>
          <a:noFill/>
          <a:ln>
            <a:noFill/>
          </a:ln>
        </p:spPr>
      </p:pic>
    </p:spTree>
    <p:extLst>
      <p:ext uri="{BB962C8B-B14F-4D97-AF65-F5344CB8AC3E}">
        <p14:creationId xmlns:p14="http://schemas.microsoft.com/office/powerpoint/2010/main" val="1779534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856CF3-7BB9-0139-D935-19A1C44EBB52}"/>
              </a:ext>
            </a:extLst>
          </p:cNvPr>
          <p:cNvSpPr txBox="1"/>
          <p:nvPr/>
        </p:nvSpPr>
        <p:spPr>
          <a:xfrm>
            <a:off x="1990070" y="1848475"/>
            <a:ext cx="5193391" cy="1446550"/>
          </a:xfrm>
          <a:prstGeom prst="rect">
            <a:avLst/>
          </a:prstGeom>
          <a:noFill/>
        </p:spPr>
        <p:txBody>
          <a:bodyPr wrap="square" rtlCol="0">
            <a:spAutoFit/>
          </a:bodyPr>
          <a:lstStyle/>
          <a:p>
            <a:r>
              <a:rPr lang="en" sz="4400" b="1" dirty="0">
                <a:solidFill>
                  <a:srgbClr val="282828"/>
                </a:solidFill>
                <a:highlight>
                  <a:srgbClr val="FFFFFF"/>
                </a:highlight>
              </a:rPr>
              <a:t>Everyone’s place is committing to action.</a:t>
            </a:r>
            <a:endParaRPr lang="en-US" sz="4400" b="1" dirty="0">
              <a:solidFill>
                <a:srgbClr val="E7E6E6">
                  <a:lumMod val="25000"/>
                </a:srgbClr>
              </a:solidFill>
              <a:latin typeface="Gotham Medium" panose="02000604030000020004" pitchFamily="2" charset="0"/>
              <a:ea typeface="+mj-ea"/>
              <a:cs typeface="+mj-cs"/>
            </a:endParaRPr>
          </a:p>
        </p:txBody>
      </p:sp>
    </p:spTree>
    <p:extLst>
      <p:ext uri="{BB962C8B-B14F-4D97-AF65-F5344CB8AC3E}">
        <p14:creationId xmlns:p14="http://schemas.microsoft.com/office/powerpoint/2010/main" val="446542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856CF3-7BB9-0139-D935-19A1C44EBB52}"/>
              </a:ext>
            </a:extLst>
          </p:cNvPr>
          <p:cNvSpPr txBox="1"/>
          <p:nvPr/>
        </p:nvSpPr>
        <p:spPr>
          <a:xfrm>
            <a:off x="3102207" y="1906022"/>
            <a:ext cx="3261335" cy="769441"/>
          </a:xfrm>
          <a:prstGeom prst="rect">
            <a:avLst/>
          </a:prstGeom>
          <a:noFill/>
        </p:spPr>
        <p:txBody>
          <a:bodyPr wrap="square" rtlCol="0">
            <a:spAutoFit/>
          </a:bodyPr>
          <a:lstStyle/>
          <a:p>
            <a:r>
              <a:rPr lang="en-US" sz="4400" b="1" dirty="0">
                <a:solidFill>
                  <a:srgbClr val="E7E6E6">
                    <a:lumMod val="25000"/>
                  </a:srgbClr>
                </a:solidFill>
                <a:latin typeface="Gotham Medium" panose="02000604030000020004" pitchFamily="2" charset="0"/>
                <a:ea typeface="+mj-ea"/>
                <a:cs typeface="+mj-cs"/>
              </a:rPr>
              <a:t>Thank you.</a:t>
            </a:r>
          </a:p>
        </p:txBody>
      </p:sp>
    </p:spTree>
    <p:extLst>
      <p:ext uri="{BB962C8B-B14F-4D97-AF65-F5344CB8AC3E}">
        <p14:creationId xmlns:p14="http://schemas.microsoft.com/office/powerpoint/2010/main" val="888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81F4-64E0-96EC-E05C-A0549399EA3E}"/>
              </a:ext>
            </a:extLst>
          </p:cNvPr>
          <p:cNvSpPr>
            <a:spLocks noGrp="1"/>
          </p:cNvSpPr>
          <p:nvPr>
            <p:ph type="title"/>
          </p:nvPr>
        </p:nvSpPr>
        <p:spPr/>
        <p:txBody>
          <a:bodyPr/>
          <a:lstStyle/>
          <a:p>
            <a:r>
              <a:rPr lang="en-US" b="1" dirty="0"/>
              <a:t>And we are…</a:t>
            </a:r>
          </a:p>
        </p:txBody>
      </p:sp>
      <p:sp>
        <p:nvSpPr>
          <p:cNvPr id="3" name="Content Placeholder 2">
            <a:extLst>
              <a:ext uri="{FF2B5EF4-FFF2-40B4-BE49-F238E27FC236}">
                <a16:creationId xmlns:a16="http://schemas.microsoft.com/office/drawing/2014/main" id="{AA6D0206-A6AD-773E-F085-568382B2C40A}"/>
              </a:ext>
            </a:extLst>
          </p:cNvPr>
          <p:cNvSpPr>
            <a:spLocks noGrp="1"/>
          </p:cNvSpPr>
          <p:nvPr>
            <p:ph sz="quarter" idx="10"/>
          </p:nvPr>
        </p:nvSpPr>
        <p:spPr/>
        <p:txBody>
          <a:bodyPr/>
          <a:lstStyle/>
          <a:p>
            <a:r>
              <a:rPr lang="en-US" dirty="0"/>
              <a:t>Ashley Belanger</a:t>
            </a:r>
          </a:p>
          <a:p>
            <a:r>
              <a:rPr lang="en-US" dirty="0"/>
              <a:t>Cherian Koshy</a:t>
            </a:r>
          </a:p>
          <a:p>
            <a:r>
              <a:rPr lang="en-US" dirty="0"/>
              <a:t>Heather Hill</a:t>
            </a:r>
          </a:p>
          <a:p>
            <a:r>
              <a:rPr lang="en-US" dirty="0"/>
              <a:t>Tycely Williams</a:t>
            </a:r>
          </a:p>
        </p:txBody>
      </p:sp>
    </p:spTree>
    <p:extLst>
      <p:ext uri="{BB962C8B-B14F-4D97-AF65-F5344CB8AC3E}">
        <p14:creationId xmlns:p14="http://schemas.microsoft.com/office/powerpoint/2010/main" val="50402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856CF3-7BB9-0139-D935-19A1C44EBB52}"/>
              </a:ext>
            </a:extLst>
          </p:cNvPr>
          <p:cNvSpPr txBox="1"/>
          <p:nvPr/>
        </p:nvSpPr>
        <p:spPr>
          <a:xfrm>
            <a:off x="1269402" y="1848475"/>
            <a:ext cx="7347473" cy="1446550"/>
          </a:xfrm>
          <a:prstGeom prst="rect">
            <a:avLst/>
          </a:prstGeom>
          <a:noFill/>
        </p:spPr>
        <p:txBody>
          <a:bodyPr wrap="square" rtlCol="0">
            <a:spAutoFit/>
          </a:bodyPr>
          <a:lstStyle/>
          <a:p>
            <a:r>
              <a:rPr lang="en" sz="4400" b="1" dirty="0">
                <a:solidFill>
                  <a:srgbClr val="282828"/>
                </a:solidFill>
                <a:highlight>
                  <a:srgbClr val="FFFFFF"/>
                </a:highlight>
              </a:rPr>
              <a:t>A (cis)man’s place is calling out and calling in.</a:t>
            </a:r>
            <a:endParaRPr lang="en-US" sz="4400" b="1" dirty="0">
              <a:solidFill>
                <a:srgbClr val="E7E6E6">
                  <a:lumMod val="25000"/>
                </a:srgbClr>
              </a:solidFill>
              <a:latin typeface="Gotham Medium" panose="02000604030000020004" pitchFamily="2" charset="0"/>
              <a:ea typeface="+mj-ea"/>
              <a:cs typeface="+mj-cs"/>
            </a:endParaRPr>
          </a:p>
        </p:txBody>
      </p:sp>
    </p:spTree>
    <p:extLst>
      <p:ext uri="{BB962C8B-B14F-4D97-AF65-F5344CB8AC3E}">
        <p14:creationId xmlns:p14="http://schemas.microsoft.com/office/powerpoint/2010/main" val="287186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1EAF-51AC-C827-9802-EB9B3FB4AA06}"/>
              </a:ext>
            </a:extLst>
          </p:cNvPr>
          <p:cNvSpPr>
            <a:spLocks noGrp="1"/>
          </p:cNvSpPr>
          <p:nvPr>
            <p:ph type="title"/>
          </p:nvPr>
        </p:nvSpPr>
        <p:spPr/>
        <p:txBody>
          <a:bodyPr/>
          <a:lstStyle/>
          <a:p>
            <a:r>
              <a:rPr lang="en-US" b="1" dirty="0"/>
              <a:t>“But, I wouldn’t do that!”</a:t>
            </a:r>
          </a:p>
        </p:txBody>
      </p:sp>
      <p:sp>
        <p:nvSpPr>
          <p:cNvPr id="3" name="Content Placeholder 2">
            <a:extLst>
              <a:ext uri="{FF2B5EF4-FFF2-40B4-BE49-F238E27FC236}">
                <a16:creationId xmlns:a16="http://schemas.microsoft.com/office/drawing/2014/main" id="{7B6540CA-DF9D-C9CC-D369-4E55C97D1EBF}"/>
              </a:ext>
            </a:extLst>
          </p:cNvPr>
          <p:cNvSpPr>
            <a:spLocks noGrp="1"/>
          </p:cNvSpPr>
          <p:nvPr>
            <p:ph sz="quarter" idx="10"/>
          </p:nvPr>
        </p:nvSpPr>
        <p:spPr/>
        <p:txBody>
          <a:bodyPr/>
          <a:lstStyle/>
          <a:p>
            <a:pPr marL="0" lvl="0" indent="0" algn="l" rtl="0">
              <a:lnSpc>
                <a:spcPct val="90000"/>
              </a:lnSpc>
              <a:spcBef>
                <a:spcPts val="0"/>
              </a:spcBef>
              <a:spcAft>
                <a:spcPts val="0"/>
              </a:spcAft>
              <a:buClr>
                <a:schemeClr val="dk1"/>
              </a:buClr>
              <a:buSzPts val="2800"/>
              <a:buNone/>
            </a:pPr>
            <a:r>
              <a:rPr lang="en-US" dirty="0"/>
              <a:t>You may be thinking that this doesn’t apply to you.</a:t>
            </a:r>
            <a:br>
              <a:rPr lang="en-US" dirty="0"/>
            </a:br>
            <a:endParaRPr lang="en-US" dirty="0"/>
          </a:p>
          <a:p>
            <a:pPr marL="0" lvl="0" indent="0" algn="l" rtl="0">
              <a:lnSpc>
                <a:spcPct val="90000"/>
              </a:lnSpc>
              <a:spcBef>
                <a:spcPts val="1000"/>
              </a:spcBef>
              <a:spcAft>
                <a:spcPts val="0"/>
              </a:spcAft>
              <a:buClr>
                <a:schemeClr val="dk1"/>
              </a:buClr>
              <a:buSzPts val="2800"/>
              <a:buNone/>
            </a:pPr>
            <a:r>
              <a:rPr lang="en-US" dirty="0"/>
              <a:t>Most of us wouldn’t intentionally discriminate against or harass another person…</a:t>
            </a:r>
            <a:br>
              <a:rPr lang="en-US" dirty="0"/>
            </a:br>
            <a:endParaRPr lang="en-US" dirty="0"/>
          </a:p>
          <a:p>
            <a:pPr marL="0" lvl="0" indent="0" algn="l" rtl="0">
              <a:lnSpc>
                <a:spcPct val="90000"/>
              </a:lnSpc>
              <a:spcBef>
                <a:spcPts val="1000"/>
              </a:spcBef>
              <a:spcAft>
                <a:spcPts val="0"/>
              </a:spcAft>
              <a:buClr>
                <a:schemeClr val="dk1"/>
              </a:buClr>
              <a:buSzPts val="2800"/>
              <a:buNone/>
            </a:pPr>
            <a:r>
              <a:rPr lang="en-US" dirty="0"/>
              <a:t>…however, there are many unintentional ways this can occur.</a:t>
            </a:r>
          </a:p>
          <a:p>
            <a:endParaRPr lang="en-US" dirty="0"/>
          </a:p>
        </p:txBody>
      </p:sp>
    </p:spTree>
    <p:extLst>
      <p:ext uri="{BB962C8B-B14F-4D97-AF65-F5344CB8AC3E}">
        <p14:creationId xmlns:p14="http://schemas.microsoft.com/office/powerpoint/2010/main" val="116911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4A09-57B4-92A0-2FC3-5DC46C84813B}"/>
              </a:ext>
            </a:extLst>
          </p:cNvPr>
          <p:cNvSpPr>
            <a:spLocks noGrp="1"/>
          </p:cNvSpPr>
          <p:nvPr>
            <p:ph type="title"/>
          </p:nvPr>
        </p:nvSpPr>
        <p:spPr/>
        <p:txBody>
          <a:bodyPr/>
          <a:lstStyle/>
          <a:p>
            <a:r>
              <a:rPr lang="en-US" b="1" dirty="0"/>
              <a:t>Intent vs. Impact - Microaggressions</a:t>
            </a:r>
          </a:p>
        </p:txBody>
      </p:sp>
      <p:sp>
        <p:nvSpPr>
          <p:cNvPr id="3" name="Content Placeholder 2">
            <a:extLst>
              <a:ext uri="{FF2B5EF4-FFF2-40B4-BE49-F238E27FC236}">
                <a16:creationId xmlns:a16="http://schemas.microsoft.com/office/drawing/2014/main" id="{B277CFC5-BA34-8593-AE87-7A80F778CFBF}"/>
              </a:ext>
            </a:extLst>
          </p:cNvPr>
          <p:cNvSpPr>
            <a:spLocks noGrp="1"/>
          </p:cNvSpPr>
          <p:nvPr>
            <p:ph sz="quarter" idx="10"/>
          </p:nvPr>
        </p:nvSpPr>
        <p:spPr/>
        <p:txBody>
          <a:bodyPr/>
          <a:lstStyle/>
          <a:p>
            <a:pPr marL="228600" lvl="0" indent="-228600" algn="l" rtl="0">
              <a:lnSpc>
                <a:spcPct val="90000"/>
              </a:lnSpc>
              <a:spcBef>
                <a:spcPts val="0"/>
              </a:spcBef>
              <a:spcAft>
                <a:spcPts val="0"/>
              </a:spcAft>
              <a:buClr>
                <a:schemeClr val="dk1"/>
              </a:buClr>
              <a:buSzPts val="2800"/>
              <a:buChar char="•"/>
            </a:pPr>
            <a:r>
              <a:rPr lang="en-US" sz="1600" dirty="0"/>
              <a:t>Columbia University professor and leading psychologist Dr. Derald Wing Sue defines microaggressions as “the everyday verbal, nonverbal, and environmental slights, snubs, or insults, whether intentional or unintentional, which communicate hostile, derogatory, or negative messages to target persons based solely upon their marginalized group membership.”</a:t>
            </a:r>
          </a:p>
          <a:p>
            <a:pPr marL="228600" lvl="0" indent="-228600" algn="l" rtl="0">
              <a:lnSpc>
                <a:spcPct val="90000"/>
              </a:lnSpc>
              <a:spcBef>
                <a:spcPts val="1000"/>
              </a:spcBef>
              <a:spcAft>
                <a:spcPts val="0"/>
              </a:spcAft>
              <a:buClr>
                <a:schemeClr val="dk1"/>
              </a:buClr>
              <a:buSzPts val="2800"/>
              <a:buChar char="•"/>
            </a:pPr>
            <a:r>
              <a:rPr lang="en-US" sz="1600" dirty="0"/>
              <a:t>People who commit microaggressions may not be aware of them, yet these types of incidents inhibit women from doing their best work, being optimally productive and undermine their success</a:t>
            </a:r>
          </a:p>
          <a:p>
            <a:pPr marL="228600" lvl="0" indent="-228600" algn="l" rtl="0">
              <a:lnSpc>
                <a:spcPct val="90000"/>
              </a:lnSpc>
              <a:spcBef>
                <a:spcPts val="1000"/>
              </a:spcBef>
              <a:spcAft>
                <a:spcPts val="0"/>
              </a:spcAft>
              <a:buClr>
                <a:schemeClr val="dk1"/>
              </a:buClr>
              <a:buSzPts val="2800"/>
              <a:buChar char="•"/>
            </a:pPr>
            <a:r>
              <a:rPr lang="en-US" sz="1600" dirty="0"/>
              <a:t>Several research studies have also documented the adverse effect on mental health caused by microaggressions</a:t>
            </a:r>
          </a:p>
          <a:p>
            <a:endParaRPr lang="en-US" dirty="0"/>
          </a:p>
        </p:txBody>
      </p:sp>
    </p:spTree>
    <p:extLst>
      <p:ext uri="{BB962C8B-B14F-4D97-AF65-F5344CB8AC3E}">
        <p14:creationId xmlns:p14="http://schemas.microsoft.com/office/powerpoint/2010/main" val="27501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23A60-0099-89DE-A5D6-3566A6FEBBEA}"/>
              </a:ext>
            </a:extLst>
          </p:cNvPr>
          <p:cNvSpPr>
            <a:spLocks noGrp="1"/>
          </p:cNvSpPr>
          <p:nvPr>
            <p:ph type="title"/>
          </p:nvPr>
        </p:nvSpPr>
        <p:spPr/>
        <p:txBody>
          <a:bodyPr/>
          <a:lstStyle/>
          <a:p>
            <a:r>
              <a:rPr lang="en-US" b="1" dirty="0"/>
              <a:t>What are examples of microaggressions?</a:t>
            </a:r>
          </a:p>
        </p:txBody>
      </p:sp>
      <p:sp>
        <p:nvSpPr>
          <p:cNvPr id="3" name="Content Placeholder 2">
            <a:extLst>
              <a:ext uri="{FF2B5EF4-FFF2-40B4-BE49-F238E27FC236}">
                <a16:creationId xmlns:a16="http://schemas.microsoft.com/office/drawing/2014/main" id="{06AEFD10-34DB-2404-DB0B-FF4F71618632}"/>
              </a:ext>
            </a:extLst>
          </p:cNvPr>
          <p:cNvSpPr>
            <a:spLocks noGrp="1"/>
          </p:cNvSpPr>
          <p:nvPr>
            <p:ph sz="quarter" idx="10"/>
          </p:nvPr>
        </p:nvSpPr>
        <p:spPr/>
        <p:txBody>
          <a:bodyPr/>
          <a:lstStyle/>
          <a:p>
            <a:pPr marL="228600" lvl="0" indent="-228600" algn="l" rtl="0">
              <a:lnSpc>
                <a:spcPct val="90000"/>
              </a:lnSpc>
              <a:spcBef>
                <a:spcPts val="0"/>
              </a:spcBef>
              <a:spcAft>
                <a:spcPts val="0"/>
              </a:spcAft>
              <a:buClr>
                <a:schemeClr val="dk1"/>
              </a:buClr>
              <a:buSzPts val="2800"/>
              <a:buFont typeface="Arial"/>
              <a:buChar char="•"/>
            </a:pPr>
            <a:r>
              <a:rPr lang="en-US" u="sng" dirty="0"/>
              <a:t>Microassaults</a:t>
            </a:r>
            <a:r>
              <a:rPr lang="en-US" dirty="0"/>
              <a:t> –overt and verbal or behavioral. Name calling, avoidance, telling sexist jokes</a:t>
            </a:r>
          </a:p>
          <a:p>
            <a:pPr marL="228600" lvl="0" indent="-228600" algn="l" rtl="0">
              <a:lnSpc>
                <a:spcPct val="90000"/>
              </a:lnSpc>
              <a:spcBef>
                <a:spcPts val="1000"/>
              </a:spcBef>
              <a:spcAft>
                <a:spcPts val="0"/>
              </a:spcAft>
              <a:buClr>
                <a:schemeClr val="dk1"/>
              </a:buClr>
              <a:buSzPts val="2800"/>
              <a:buFont typeface="Arial"/>
              <a:buChar char="•"/>
            </a:pPr>
            <a:r>
              <a:rPr lang="en-US" u="sng" dirty="0"/>
              <a:t>Microinsults</a:t>
            </a:r>
            <a:r>
              <a:rPr lang="en-US" dirty="0"/>
              <a:t> — subtle snubs that convey stereotypes, rudeness or insensitivity. Asking women to be the secretary/notetaker, taking over physical space</a:t>
            </a:r>
          </a:p>
          <a:p>
            <a:pPr marL="228600" lvl="0" indent="-228600" algn="l" rtl="0">
              <a:lnSpc>
                <a:spcPct val="90000"/>
              </a:lnSpc>
              <a:spcBef>
                <a:spcPts val="1000"/>
              </a:spcBef>
              <a:spcAft>
                <a:spcPts val="0"/>
              </a:spcAft>
              <a:buClr>
                <a:schemeClr val="dk1"/>
              </a:buClr>
              <a:buSzPts val="2800"/>
              <a:buFont typeface="Arial"/>
              <a:buChar char="•"/>
            </a:pPr>
            <a:r>
              <a:rPr lang="en-US" u="sng" dirty="0"/>
              <a:t>Microinvalidations</a:t>
            </a:r>
            <a:r>
              <a:rPr lang="en-US" dirty="0"/>
              <a:t> — minimalizing or dismissing lived experience. Attributing success to gender or appearance, ignoring women’s contributions in a meeting </a:t>
            </a:r>
          </a:p>
          <a:p>
            <a:endParaRPr lang="en-US" dirty="0"/>
          </a:p>
        </p:txBody>
      </p:sp>
    </p:spTree>
    <p:extLst>
      <p:ext uri="{BB962C8B-B14F-4D97-AF65-F5344CB8AC3E}">
        <p14:creationId xmlns:p14="http://schemas.microsoft.com/office/powerpoint/2010/main" val="377130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139C-678B-298A-5A9E-DDB0ED808847}"/>
              </a:ext>
            </a:extLst>
          </p:cNvPr>
          <p:cNvSpPr>
            <a:spLocks noGrp="1"/>
          </p:cNvSpPr>
          <p:nvPr>
            <p:ph type="title"/>
          </p:nvPr>
        </p:nvSpPr>
        <p:spPr/>
        <p:txBody>
          <a:bodyPr/>
          <a:lstStyle/>
          <a:p>
            <a:r>
              <a:rPr lang="en-US" b="1" dirty="0"/>
              <a:t>Recognition and Response</a:t>
            </a:r>
          </a:p>
        </p:txBody>
      </p:sp>
      <p:sp>
        <p:nvSpPr>
          <p:cNvPr id="3" name="Content Placeholder 2">
            <a:extLst>
              <a:ext uri="{FF2B5EF4-FFF2-40B4-BE49-F238E27FC236}">
                <a16:creationId xmlns:a16="http://schemas.microsoft.com/office/drawing/2014/main" id="{D1483DD5-4241-F97F-630B-53BC6B8C7CB3}"/>
              </a:ext>
            </a:extLst>
          </p:cNvPr>
          <p:cNvSpPr>
            <a:spLocks noGrp="1"/>
          </p:cNvSpPr>
          <p:nvPr>
            <p:ph sz="quarter" idx="10"/>
          </p:nvPr>
        </p:nvSpPr>
        <p:spPr/>
        <p:txBody>
          <a:bodyPr/>
          <a:lstStyle/>
          <a:p>
            <a:pPr marL="228600" lvl="0" indent="-228600" algn="l" rtl="0">
              <a:lnSpc>
                <a:spcPct val="90000"/>
              </a:lnSpc>
              <a:spcBef>
                <a:spcPts val="0"/>
              </a:spcBef>
              <a:spcAft>
                <a:spcPts val="0"/>
              </a:spcAft>
              <a:buClr>
                <a:schemeClr val="dk1"/>
              </a:buClr>
              <a:buSzPts val="2800"/>
              <a:buChar char="•"/>
            </a:pPr>
            <a:r>
              <a:rPr lang="en-US" dirty="0"/>
              <a:t>Awareness of microaggressions—yours and those of others—is the first step. But, how do you respond?</a:t>
            </a:r>
          </a:p>
          <a:p>
            <a:pPr marL="685800" lvl="1" indent="-228600" algn="l" rtl="0">
              <a:lnSpc>
                <a:spcPct val="90000"/>
              </a:lnSpc>
              <a:spcBef>
                <a:spcPts val="500"/>
              </a:spcBef>
              <a:spcAft>
                <a:spcPts val="0"/>
              </a:spcAft>
              <a:buClr>
                <a:schemeClr val="dk1"/>
              </a:buClr>
              <a:buSzPts val="2400"/>
              <a:buChar char="•"/>
            </a:pPr>
            <a:r>
              <a:rPr lang="en-US" dirty="0"/>
              <a:t>Choose your moment – either “calling out” in the moment or “calling in” through a follow-up conversation</a:t>
            </a:r>
          </a:p>
          <a:p>
            <a:pPr marL="685800" lvl="1" indent="-228600" algn="l" rtl="0">
              <a:lnSpc>
                <a:spcPct val="90000"/>
              </a:lnSpc>
              <a:spcBef>
                <a:spcPts val="500"/>
              </a:spcBef>
              <a:spcAft>
                <a:spcPts val="0"/>
              </a:spcAft>
              <a:buClr>
                <a:schemeClr val="dk1"/>
              </a:buClr>
              <a:buSzPts val="2400"/>
              <a:buChar char="•"/>
            </a:pPr>
            <a:r>
              <a:rPr lang="en-US" dirty="0"/>
              <a:t>Choose your participants – is this a conversation you can have, or are there others who should be involved?</a:t>
            </a:r>
          </a:p>
          <a:p>
            <a:pPr marL="685800" lvl="1" indent="-228600" algn="l" rtl="0">
              <a:lnSpc>
                <a:spcPct val="90000"/>
              </a:lnSpc>
              <a:spcBef>
                <a:spcPts val="500"/>
              </a:spcBef>
              <a:spcAft>
                <a:spcPts val="0"/>
              </a:spcAft>
              <a:buClr>
                <a:schemeClr val="dk1"/>
              </a:buClr>
              <a:buSzPts val="2400"/>
              <a:buChar char="•"/>
            </a:pPr>
            <a:r>
              <a:rPr lang="en-US" dirty="0"/>
              <a:t>Choose your approach – ask questions (eg ”Help me understand what you meant by…?”), discuss intent vs. impact, correct the inappropriate behavior</a:t>
            </a:r>
          </a:p>
          <a:p>
            <a:endParaRPr lang="en-US" dirty="0"/>
          </a:p>
        </p:txBody>
      </p:sp>
    </p:spTree>
    <p:extLst>
      <p:ext uri="{BB962C8B-B14F-4D97-AF65-F5344CB8AC3E}">
        <p14:creationId xmlns:p14="http://schemas.microsoft.com/office/powerpoint/2010/main" val="3124280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856CF3-7BB9-0139-D935-19A1C44EBB52}"/>
              </a:ext>
            </a:extLst>
          </p:cNvPr>
          <p:cNvSpPr txBox="1"/>
          <p:nvPr/>
        </p:nvSpPr>
        <p:spPr>
          <a:xfrm>
            <a:off x="1269402" y="1848475"/>
            <a:ext cx="7347473" cy="1446550"/>
          </a:xfrm>
          <a:prstGeom prst="rect">
            <a:avLst/>
          </a:prstGeom>
          <a:noFill/>
        </p:spPr>
        <p:txBody>
          <a:bodyPr wrap="square" rtlCol="0">
            <a:spAutoFit/>
          </a:bodyPr>
          <a:lstStyle/>
          <a:p>
            <a:r>
              <a:rPr lang="en" sz="4400" b="1" dirty="0">
                <a:solidFill>
                  <a:srgbClr val="282828"/>
                </a:solidFill>
                <a:highlight>
                  <a:srgbClr val="FFFFFF"/>
                </a:highlight>
              </a:rPr>
              <a:t>A (cis)man’s place is recreating the system.</a:t>
            </a:r>
            <a:endParaRPr lang="en-US" sz="4400" b="1" dirty="0">
              <a:solidFill>
                <a:srgbClr val="E7E6E6">
                  <a:lumMod val="25000"/>
                </a:srgbClr>
              </a:solidFill>
              <a:latin typeface="Gotham Medium" panose="02000604030000020004" pitchFamily="2" charset="0"/>
              <a:ea typeface="+mj-ea"/>
              <a:cs typeface="+mj-cs"/>
            </a:endParaRPr>
          </a:p>
        </p:txBody>
      </p:sp>
    </p:spTree>
    <p:extLst>
      <p:ext uri="{BB962C8B-B14F-4D97-AF65-F5344CB8AC3E}">
        <p14:creationId xmlns:p14="http://schemas.microsoft.com/office/powerpoint/2010/main" val="11639115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PICON2023-Template-Jan2023  -  Read-Only" id="{71057602-357C-427D-B236-976A94E02BDE}" vid="{700F57DB-343F-4DDF-99EC-E8ECFF44D5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171202393013_AFPICON2023-Template-Jan2023 (1)</Template>
  <TotalTime>430</TotalTime>
  <Words>816</Words>
  <Application>Microsoft Macintosh PowerPoint</Application>
  <PresentationFormat>On-screen Show (16:9)</PresentationFormat>
  <Paragraphs>89</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Gotham Light</vt:lpstr>
      <vt:lpstr>Gotham Medium</vt:lpstr>
      <vt:lpstr>Roboto</vt:lpstr>
      <vt:lpstr>Office Theme</vt:lpstr>
      <vt:lpstr>A (Cis) Man’s Place Is in This Session</vt:lpstr>
      <vt:lpstr>PowerPoint Presentation</vt:lpstr>
      <vt:lpstr>And we are…</vt:lpstr>
      <vt:lpstr>PowerPoint Presentation</vt:lpstr>
      <vt:lpstr>“But, I wouldn’t do that!”</vt:lpstr>
      <vt:lpstr>Intent vs. Impact - Microaggressions</vt:lpstr>
      <vt:lpstr>What are examples of microaggressions?</vt:lpstr>
      <vt:lpstr>Recognition and Response</vt:lpstr>
      <vt:lpstr>PowerPoint Presentation</vt:lpstr>
      <vt:lpstr>The 4 “I”s of Oppression: The System We Live In </vt:lpstr>
      <vt:lpstr>The System Reinscribes Itself, But Only If We Let It</vt:lpstr>
      <vt:lpstr>No one of us is at fault.</vt:lpstr>
      <vt:lpstr>PowerPoint Presentation</vt:lpstr>
      <vt:lpstr>The Issue</vt:lpstr>
      <vt:lpstr>Strategies for Better Mentorship</vt:lpstr>
      <vt:lpstr>Conclusion</vt:lpstr>
      <vt:lpstr>PowerPoint Presentation</vt:lpstr>
      <vt:lpstr>PowerPoint Presentation</vt:lpstr>
      <vt:lpstr>5 Stages &amp; Tips for Self-Reflection </vt:lpstr>
      <vt:lpstr>Reporting</vt:lpstr>
      <vt:lpstr>Responding</vt:lpstr>
      <vt:lpstr>Relating</vt:lpstr>
      <vt:lpstr>Reasoning</vt:lpstr>
      <vt:lpstr>Reconstructing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Eubanks</dc:creator>
  <cp:lastModifiedBy>Ashley Belanger</cp:lastModifiedBy>
  <cp:revision>115</cp:revision>
  <dcterms:created xsi:type="dcterms:W3CDTF">2023-01-17T15:31:17Z</dcterms:created>
  <dcterms:modified xsi:type="dcterms:W3CDTF">2023-04-01T00:13:07Z</dcterms:modified>
</cp:coreProperties>
</file>